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Palanquin SemiBo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878BBB-49F4-4B83-BA74-1179E109941A}">
  <a:tblStyle styleId="{BA878BBB-49F4-4B83-BA74-1179E10994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PalanquinSemiBold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alanquin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36df6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36df6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a5e0f777a9_0_4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a5e0f777a9_0_4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we choose the RandomForestClassifer as our best model </a:t>
            </a:r>
            <a:r>
              <a:rPr lang="en"/>
              <a:t>because</a:t>
            </a:r>
            <a:r>
              <a:rPr lang="en"/>
              <a:t> it has the highest Accuracy and AUC score compared to other four models. However if our target is to find those potential defualters, our RandomForestClassifer does not get higher </a:t>
            </a:r>
            <a:r>
              <a:rPr lang="en"/>
              <a:t>precision</a:t>
            </a:r>
            <a:r>
              <a:rPr lang="en"/>
              <a:t> </a:t>
            </a:r>
            <a:r>
              <a:rPr lang="en"/>
              <a:t>score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f35faa21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9f35faa21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7b0c871f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7b0c871f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Check the type of each variable, </a:t>
            </a: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profession, city, and state were dropped because of cardinality(there are many terms within)  so we drop these variables. </a:t>
            </a: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Due to high correlated relationship between current job year and education, we decided to drop one of them.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We draw the histograms of those numerical variables, we did not see any significant </a:t>
            </a: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variables expect the Risk_Flag. 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5e0f777a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5e0f777a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 those categorical variables, we use one-hot encoder to change the types to integers.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5e0f777a9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5e0f777a9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5e0f777a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5e0f777a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use </a:t>
            </a:r>
            <a:r>
              <a:rPr lang="en" sz="1400">
                <a:solidFill>
                  <a:srgbClr val="2A2828"/>
                </a:solidFill>
                <a:highlight>
                  <a:srgbClr val="FFFFFE"/>
                </a:highlight>
                <a:latin typeface="Lato"/>
                <a:ea typeface="Lato"/>
                <a:cs typeface="Lato"/>
                <a:sym typeface="Lato"/>
              </a:rPr>
              <a:t>Hyperparameter by conducting RandomSearchCV with 3 folds and find the best model parameter then we fit our best parameters into our final model.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a5e0f777a9_0_5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a5e0f777a9_0_5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89% customers were correctly predicted.  - Accuracy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we have great numbers for predicting non-</a:t>
            </a:r>
            <a:r>
              <a:rPr lang="en"/>
              <a:t>default</a:t>
            </a:r>
            <a:r>
              <a:rPr lang="en"/>
              <a:t> customers with a </a:t>
            </a:r>
            <a:r>
              <a:rPr lang="en"/>
              <a:t>precision</a:t>
            </a:r>
            <a:r>
              <a:rPr lang="en"/>
              <a:t> </a:t>
            </a:r>
            <a:r>
              <a:rPr lang="en"/>
              <a:t>score</a:t>
            </a:r>
            <a:r>
              <a:rPr lang="en"/>
              <a:t> and </a:t>
            </a:r>
            <a:r>
              <a:rPr lang="en"/>
              <a:t>recall</a:t>
            </a:r>
            <a:r>
              <a:rPr lang="en"/>
              <a:t> score over 90%.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this model does not </a:t>
            </a:r>
            <a:r>
              <a:rPr lang="en"/>
              <a:t>predict</a:t>
            </a:r>
            <a:r>
              <a:rPr lang="en"/>
              <a:t> well for those default customers since the precision </a:t>
            </a:r>
            <a:r>
              <a:rPr lang="en"/>
              <a:t>score</a:t>
            </a:r>
            <a:r>
              <a:rPr lang="en"/>
              <a:t> is 53%. Therefore, we need further investigation.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f96b278e43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f96b278e43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 use Driverless AI to test. We find that XGBoost is our best </a:t>
            </a:r>
            <a:r>
              <a:rPr lang="en"/>
              <a:t>classifier</a:t>
            </a:r>
            <a:r>
              <a:rPr lang="en"/>
              <a:t> with an AUC score 0.9406, accuracy score 0.9045. Previously, our best model is RandomForestClassifer with an accuracy score 89%, AUC score 0.94. They are quite similar so we suggest to use XGBoost with the most suitable parameters to test the dataset again.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6b278e43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96b278e43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change the metric to log loss, the best one changes to the LightGBM. (the lower log loss, the better)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rect b="b" l="l" r="r" t="t"/>
              <a:pathLst>
                <a:path extrusionOk="0" h="64318" w="4008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rect b="b" l="l" r="r" t="t"/>
              <a:pathLst>
                <a:path extrusionOk="0" h="13833" w="21721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flipH="1" rot="10800000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hasCustomPrompt="1" type="title"/>
          </p:nvPr>
        </p:nvSpPr>
        <p:spPr>
          <a:xfrm>
            <a:off x="716250" y="1874250"/>
            <a:ext cx="4258200" cy="13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16250" y="3256794"/>
            <a:ext cx="19857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" name="Google Shape;97;p11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98" name="Google Shape;98;p11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11"/>
          <p:cNvGrpSpPr/>
          <p:nvPr/>
        </p:nvGrpSpPr>
        <p:grpSpPr>
          <a:xfrm flipH="1">
            <a:off x="-72825" y="0"/>
            <a:ext cx="1228400" cy="1822350"/>
            <a:chOff x="3639300" y="-576150"/>
            <a:chExt cx="1228400" cy="1822350"/>
          </a:xfrm>
        </p:grpSpPr>
        <p:sp>
          <p:nvSpPr>
            <p:cNvPr id="102" name="Google Shape;102;p11"/>
            <p:cNvSpPr/>
            <p:nvPr/>
          </p:nvSpPr>
          <p:spPr>
            <a:xfrm>
              <a:off x="4141625" y="7412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3749850" y="-5761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3639300" y="-3214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841825" y="-16757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1"/>
          <p:cNvGrpSpPr/>
          <p:nvPr/>
        </p:nvGrpSpPr>
        <p:grpSpPr>
          <a:xfrm>
            <a:off x="8171375" y="-116701"/>
            <a:ext cx="1009050" cy="527050"/>
            <a:chOff x="6268475" y="1301925"/>
            <a:chExt cx="1009050" cy="527050"/>
          </a:xfrm>
        </p:grpSpPr>
        <p:sp>
          <p:nvSpPr>
            <p:cNvPr id="107" name="Google Shape;107;p11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1" type="subTitle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2" type="subTitle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3" type="subTitle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4" type="subTitle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5" type="subTitle"/>
          </p:nvPr>
        </p:nvSpPr>
        <p:spPr>
          <a:xfrm>
            <a:off x="6874987" y="1623941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6" type="subTitle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7" type="subTitle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8" type="subTitle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9" type="subTitle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13" type="subTitle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14" type="subTitle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15" type="subTitle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" name="Google Shape;124;p13"/>
          <p:cNvGrpSpPr/>
          <p:nvPr/>
        </p:nvGrpSpPr>
        <p:grpSpPr>
          <a:xfrm>
            <a:off x="8204100" y="-143550"/>
            <a:ext cx="1009050" cy="527050"/>
            <a:chOff x="6268475" y="1301925"/>
            <a:chExt cx="1009050" cy="527050"/>
          </a:xfrm>
        </p:grpSpPr>
        <p:sp>
          <p:nvSpPr>
            <p:cNvPr id="125" name="Google Shape;125;p13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3"/>
          <p:cNvGrpSpPr/>
          <p:nvPr/>
        </p:nvGrpSpPr>
        <p:grpSpPr>
          <a:xfrm>
            <a:off x="-69425" y="-98462"/>
            <a:ext cx="1064775" cy="1144725"/>
            <a:chOff x="499875" y="1396550"/>
            <a:chExt cx="1064775" cy="1144725"/>
          </a:xfrm>
        </p:grpSpPr>
        <p:sp>
          <p:nvSpPr>
            <p:cNvPr id="128" name="Google Shape;128;p13"/>
            <p:cNvSpPr/>
            <p:nvPr/>
          </p:nvSpPr>
          <p:spPr>
            <a:xfrm>
              <a:off x="499875" y="1404500"/>
              <a:ext cx="628800" cy="1136775"/>
            </a:xfrm>
            <a:custGeom>
              <a:rect b="b" l="l" r="r" t="t"/>
              <a:pathLst>
                <a:path extrusionOk="0" h="45471" w="25152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1" type="subTitle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/>
        </p:txBody>
      </p:sp>
      <p:grpSp>
        <p:nvGrpSpPr>
          <p:cNvPr id="133" name="Google Shape;133;p14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134" name="Google Shape;134;p14"/>
            <p:cNvSpPr/>
            <p:nvPr/>
          </p:nvSpPr>
          <p:spPr>
            <a:xfrm>
              <a:off x="499875" y="1404500"/>
              <a:ext cx="628800" cy="1136775"/>
            </a:xfrm>
            <a:custGeom>
              <a:rect b="b" l="l" r="r" t="t"/>
              <a:pathLst>
                <a:path extrusionOk="0" h="45471" w="25152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138" name="Google Shape;138;p14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>
            <a:off x="105500" y="4153475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587475" y="448972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 rot="5400000">
            <a:off x="8220520" y="4001729"/>
            <a:ext cx="1501265" cy="784145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 rot="5400000">
            <a:off x="8698759" y="3789213"/>
            <a:ext cx="573696" cy="43685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/>
          <p:nvPr/>
        </p:nvSpPr>
        <p:spPr>
          <a:xfrm>
            <a:off x="7126767" y="-339150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244744" y="-220007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 rot="-6510446">
            <a:off x="7133673" y="875098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 rot="-6510446">
            <a:off x="7279080" y="736007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15"/>
          <p:cNvGrpSpPr/>
          <p:nvPr/>
        </p:nvGrpSpPr>
        <p:grpSpPr>
          <a:xfrm rot="-5400000">
            <a:off x="647807" y="3046151"/>
            <a:ext cx="900907" cy="3335276"/>
            <a:chOff x="2810675" y="1400175"/>
            <a:chExt cx="1201850" cy="2625375"/>
          </a:xfrm>
        </p:grpSpPr>
        <p:sp>
          <p:nvSpPr>
            <p:cNvPr id="153" name="Google Shape;153;p15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5"/>
          <p:cNvSpPr/>
          <p:nvPr/>
        </p:nvSpPr>
        <p:spPr>
          <a:xfrm rot="6972383">
            <a:off x="2539361" y="4634780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16"/>
          <p:cNvSpPr txBox="1"/>
          <p:nvPr>
            <p:ph idx="1" type="subTitle"/>
          </p:nvPr>
        </p:nvSpPr>
        <p:spPr>
          <a:xfrm>
            <a:off x="49246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" name="Google Shape;159;p16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160" name="Google Shape;160;p16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6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 3">
  <p:cSld name="TITLE_AND_BODY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16250" y="543200"/>
            <a:ext cx="73578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" name="Google Shape;170;p17"/>
          <p:cNvGrpSpPr/>
          <p:nvPr/>
        </p:nvGrpSpPr>
        <p:grpSpPr>
          <a:xfrm>
            <a:off x="-33687" y="3415800"/>
            <a:ext cx="1499875" cy="1607950"/>
            <a:chOff x="-33687" y="113450"/>
            <a:chExt cx="1499875" cy="1607950"/>
          </a:xfrm>
        </p:grpSpPr>
        <p:sp>
          <p:nvSpPr>
            <p:cNvPr id="171" name="Google Shape;171;p17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rect b="b" l="l" r="r" t="t"/>
              <a:pathLst>
                <a:path extrusionOk="0" h="64318" w="4008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rect b="b" l="l" r="r" t="t"/>
              <a:pathLst>
                <a:path extrusionOk="0" h="13833" w="21721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flipH="1">
              <a:off x="809088" y="420675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7"/>
          <p:cNvSpPr/>
          <p:nvPr/>
        </p:nvSpPr>
        <p:spPr>
          <a:xfrm flipH="1" rot="1217948">
            <a:off x="7082284" y="-477709"/>
            <a:ext cx="1422297" cy="742898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 flipH="1" rot="1217948">
            <a:off x="7839205" y="100054"/>
            <a:ext cx="2105396" cy="1064062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 flipH="1" rot="1217948">
            <a:off x="7869547" y="-199119"/>
            <a:ext cx="543519" cy="413876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 flipH="1" rot="1217872">
            <a:off x="8321229" y="-28425"/>
            <a:ext cx="1493672" cy="754898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ONE_COLUMN_TEXT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/>
          <p:nvPr/>
        </p:nvSpPr>
        <p:spPr>
          <a:xfrm flipH="1" rot="-9275902">
            <a:off x="3388571" y="3162920"/>
            <a:ext cx="723888" cy="1105844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 flipH="1" rot="-9275902">
            <a:off x="3354391" y="3523629"/>
            <a:ext cx="291343" cy="39290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 rot="-5400000">
            <a:off x="5088475" y="4368536"/>
            <a:ext cx="976415" cy="668313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716450" y="2438025"/>
            <a:ext cx="1920300" cy="27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 rot="10800000">
            <a:off x="-164768" y="4156051"/>
            <a:ext cx="1642200" cy="1192850"/>
            <a:chOff x="924375" y="1304575"/>
            <a:chExt cx="1642200" cy="1192850"/>
          </a:xfrm>
        </p:grpSpPr>
        <p:sp>
          <p:nvSpPr>
            <p:cNvPr id="184" name="Google Shape;184;p18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18"/>
          <p:cNvSpPr/>
          <p:nvPr/>
        </p:nvSpPr>
        <p:spPr>
          <a:xfrm>
            <a:off x="3611850" y="3037825"/>
            <a:ext cx="1920300" cy="21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6507200" y="3818175"/>
            <a:ext cx="1920300" cy="13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 txBox="1"/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18"/>
          <p:cNvSpPr txBox="1"/>
          <p:nvPr>
            <p:ph idx="1" type="subTitle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8"/>
          <p:cNvSpPr txBox="1"/>
          <p:nvPr>
            <p:ph hasCustomPrompt="1" idx="2" type="title"/>
          </p:nvPr>
        </p:nvSpPr>
        <p:spPr>
          <a:xfrm>
            <a:off x="716450" y="1249590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1" name="Google Shape;191;p18"/>
          <p:cNvSpPr txBox="1"/>
          <p:nvPr>
            <p:ph idx="3" type="subTitle"/>
          </p:nvPr>
        </p:nvSpPr>
        <p:spPr>
          <a:xfrm>
            <a:off x="3611825" y="2354747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hasCustomPrompt="1" idx="4" type="title"/>
          </p:nvPr>
        </p:nvSpPr>
        <p:spPr>
          <a:xfrm>
            <a:off x="3611825" y="1834419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/>
          <p:nvPr>
            <p:ph idx="5" type="subTitle"/>
          </p:nvPr>
        </p:nvSpPr>
        <p:spPr>
          <a:xfrm>
            <a:off x="6507200" y="3159521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hasCustomPrompt="1" idx="6" type="title"/>
          </p:nvPr>
        </p:nvSpPr>
        <p:spPr>
          <a:xfrm>
            <a:off x="6507200" y="2639192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195" name="Google Shape;195;p18"/>
          <p:cNvGrpSpPr/>
          <p:nvPr/>
        </p:nvGrpSpPr>
        <p:grpSpPr>
          <a:xfrm flipH="1" rot="10800000">
            <a:off x="7393975" y="-88825"/>
            <a:ext cx="1834175" cy="1631050"/>
            <a:chOff x="3033525" y="2679425"/>
            <a:chExt cx="1834175" cy="1631050"/>
          </a:xfrm>
        </p:grpSpPr>
        <p:sp>
          <p:nvSpPr>
            <p:cNvPr id="196" name="Google Shape;196;p18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18"/>
          <p:cNvGrpSpPr/>
          <p:nvPr/>
        </p:nvGrpSpPr>
        <p:grpSpPr>
          <a:xfrm rot="5667719">
            <a:off x="7294962" y="531407"/>
            <a:ext cx="753523" cy="635695"/>
            <a:chOff x="3639300" y="1616750"/>
            <a:chExt cx="753500" cy="635675"/>
          </a:xfrm>
        </p:grpSpPr>
        <p:sp>
          <p:nvSpPr>
            <p:cNvPr id="200" name="Google Shape;200;p18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ONE_COLUMN_TEXT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04" name="Google Shape;204;p19"/>
          <p:cNvGrpSpPr/>
          <p:nvPr/>
        </p:nvGrpSpPr>
        <p:grpSpPr>
          <a:xfrm>
            <a:off x="8166950" y="-128750"/>
            <a:ext cx="1009050" cy="527050"/>
            <a:chOff x="6268475" y="1301925"/>
            <a:chExt cx="1009050" cy="527050"/>
          </a:xfrm>
        </p:grpSpPr>
        <p:sp>
          <p:nvSpPr>
            <p:cNvPr id="205" name="Google Shape;205;p19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19"/>
          <p:cNvGrpSpPr/>
          <p:nvPr/>
        </p:nvGrpSpPr>
        <p:grpSpPr>
          <a:xfrm rot="-5400000">
            <a:off x="-457762" y="4032513"/>
            <a:ext cx="1592725" cy="754900"/>
            <a:chOff x="5113525" y="1408925"/>
            <a:chExt cx="1592725" cy="754900"/>
          </a:xfrm>
        </p:grpSpPr>
        <p:sp>
          <p:nvSpPr>
            <p:cNvPr id="208" name="Google Shape;208;p19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1" type="subTitle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2" type="subTitle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0"/>
          <p:cNvSpPr txBox="1"/>
          <p:nvPr>
            <p:ph idx="3" type="subTitle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4" type="subTitle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5" type="subTitle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6" type="subTitle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0"/>
          <p:cNvSpPr txBox="1"/>
          <p:nvPr>
            <p:ph idx="7" type="subTitle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idx="8" type="subTitle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0"/>
          <p:cNvSpPr txBox="1"/>
          <p:nvPr>
            <p:ph hasCustomPrompt="1" idx="9" type="title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1" name="Google Shape;221;p20"/>
          <p:cNvSpPr txBox="1"/>
          <p:nvPr>
            <p:ph hasCustomPrompt="1" idx="13" type="title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2" name="Google Shape;222;p20"/>
          <p:cNvSpPr txBox="1"/>
          <p:nvPr>
            <p:ph hasCustomPrompt="1" idx="14" type="title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/>
          <p:nvPr>
            <p:ph hasCustomPrompt="1" idx="15" type="title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/>
          <p:nvPr/>
        </p:nvSpPr>
        <p:spPr>
          <a:xfrm>
            <a:off x="8204100" y="-100825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256275" y="6175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89400" y="-708725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-590275" y="1550675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flipH="1" rot="10800000">
            <a:off x="7517437" y="4250066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10800000">
            <a:off x="7929992" y="457162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 rot="10800000">
            <a:off x="6962268" y="4226313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flipH="1" rot="10800000">
            <a:off x="6892931" y="4769795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flipH="1" rot="10800000">
            <a:off x="7857115" y="428515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 rot="10800000">
            <a:off x="6897873" y="4225493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29" name="Google Shape;29;p3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ONE_COLUMN_TEXT_1_1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716262" y="539496"/>
            <a:ext cx="2784900" cy="20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21"/>
          <p:cNvSpPr txBox="1"/>
          <p:nvPr>
            <p:ph idx="1" type="subTitle"/>
          </p:nvPr>
        </p:nvSpPr>
        <p:spPr>
          <a:xfrm>
            <a:off x="716250" y="2266350"/>
            <a:ext cx="20556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1" name="Google Shape;231;p21"/>
          <p:cNvGrpSpPr/>
          <p:nvPr/>
        </p:nvGrpSpPr>
        <p:grpSpPr>
          <a:xfrm rot="1515244">
            <a:off x="3967553" y="2625257"/>
            <a:ext cx="2307987" cy="1676459"/>
            <a:chOff x="924375" y="1304575"/>
            <a:chExt cx="1642200" cy="1192850"/>
          </a:xfrm>
        </p:grpSpPr>
        <p:sp>
          <p:nvSpPr>
            <p:cNvPr id="232" name="Google Shape;232;p21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1"/>
          <p:cNvGrpSpPr/>
          <p:nvPr/>
        </p:nvGrpSpPr>
        <p:grpSpPr>
          <a:xfrm rot="-1846565">
            <a:off x="2740505" y="3353532"/>
            <a:ext cx="990530" cy="893677"/>
            <a:chOff x="5700725" y="2096750"/>
            <a:chExt cx="990500" cy="893650"/>
          </a:xfrm>
        </p:grpSpPr>
        <p:sp>
          <p:nvSpPr>
            <p:cNvPr id="235" name="Google Shape;235;p21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ONE_COLUMN_TEXT_2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716050" y="539500"/>
            <a:ext cx="568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22"/>
          <p:cNvSpPr/>
          <p:nvPr/>
        </p:nvSpPr>
        <p:spPr>
          <a:xfrm rot="10800000">
            <a:off x="7632713" y="-5480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 rot="10800000">
            <a:off x="7713188" y="2131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-116300" y="2161050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-208250" y="4396575"/>
            <a:ext cx="884350" cy="898525"/>
          </a:xfrm>
          <a:custGeom>
            <a:rect b="b" l="l" r="r" t="t"/>
            <a:pathLst>
              <a:path extrusionOk="0" h="35941" w="35374">
                <a:moveTo>
                  <a:pt x="0" y="0"/>
                </a:moveTo>
                <a:lnTo>
                  <a:pt x="0" y="35940"/>
                </a:lnTo>
                <a:lnTo>
                  <a:pt x="35374" y="35940"/>
                </a:lnTo>
                <a:cubicBezTo>
                  <a:pt x="35162" y="32898"/>
                  <a:pt x="34490" y="29856"/>
                  <a:pt x="33393" y="26991"/>
                </a:cubicBezTo>
                <a:lnTo>
                  <a:pt x="13018" y="26991"/>
                </a:lnTo>
                <a:cubicBezTo>
                  <a:pt x="12558" y="26991"/>
                  <a:pt x="13654" y="22109"/>
                  <a:pt x="13831" y="21614"/>
                </a:cubicBezTo>
                <a:cubicBezTo>
                  <a:pt x="14468" y="19810"/>
                  <a:pt x="15635" y="18218"/>
                  <a:pt x="17156" y="17015"/>
                </a:cubicBezTo>
                <a:cubicBezTo>
                  <a:pt x="18733" y="15867"/>
                  <a:pt x="20331" y="15543"/>
                  <a:pt x="21991" y="15543"/>
                </a:cubicBezTo>
                <a:cubicBezTo>
                  <a:pt x="23349" y="15543"/>
                  <a:pt x="24748" y="15759"/>
                  <a:pt x="26212" y="15919"/>
                </a:cubicBezTo>
                <a:cubicBezTo>
                  <a:pt x="26530" y="15954"/>
                  <a:pt x="26884" y="15989"/>
                  <a:pt x="27238" y="16025"/>
                </a:cubicBezTo>
                <a:cubicBezTo>
                  <a:pt x="25823" y="14150"/>
                  <a:pt x="24267" y="12417"/>
                  <a:pt x="22569" y="10825"/>
                </a:cubicBezTo>
                <a:cubicBezTo>
                  <a:pt x="21330" y="9693"/>
                  <a:pt x="19986" y="8667"/>
                  <a:pt x="18571" y="7712"/>
                </a:cubicBezTo>
                <a:cubicBezTo>
                  <a:pt x="16697" y="9127"/>
                  <a:pt x="14786" y="10436"/>
                  <a:pt x="12911" y="11603"/>
                </a:cubicBezTo>
                <a:cubicBezTo>
                  <a:pt x="12525" y="11861"/>
                  <a:pt x="5555" y="15351"/>
                  <a:pt x="4324" y="15351"/>
                </a:cubicBezTo>
                <a:cubicBezTo>
                  <a:pt x="4204" y="15351"/>
                  <a:pt x="4139" y="15318"/>
                  <a:pt x="4139" y="15246"/>
                </a:cubicBezTo>
                <a:lnTo>
                  <a:pt x="4139" y="1168"/>
                </a:lnTo>
                <a:cubicBezTo>
                  <a:pt x="2759" y="708"/>
                  <a:pt x="1380" y="35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7175" y="4420450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05675" y="4785425"/>
            <a:ext cx="520900" cy="285925"/>
          </a:xfrm>
          <a:custGeom>
            <a:rect b="b" l="l" r="r" t="t"/>
            <a:pathLst>
              <a:path extrusionOk="0" h="11437" w="20836">
                <a:moveTo>
                  <a:pt x="9485" y="1"/>
                </a:moveTo>
                <a:cubicBezTo>
                  <a:pt x="7802" y="1"/>
                  <a:pt x="6190" y="322"/>
                  <a:pt x="4599" y="1461"/>
                </a:cubicBezTo>
                <a:cubicBezTo>
                  <a:pt x="3078" y="2664"/>
                  <a:pt x="1911" y="4256"/>
                  <a:pt x="1274" y="6060"/>
                </a:cubicBezTo>
                <a:cubicBezTo>
                  <a:pt x="1097" y="6555"/>
                  <a:pt x="1" y="11437"/>
                  <a:pt x="461" y="11437"/>
                </a:cubicBezTo>
                <a:lnTo>
                  <a:pt x="20836" y="11437"/>
                </a:lnTo>
                <a:cubicBezTo>
                  <a:pt x="19315" y="7510"/>
                  <a:pt x="17263" y="3831"/>
                  <a:pt x="14716" y="471"/>
                </a:cubicBezTo>
                <a:cubicBezTo>
                  <a:pt x="14363" y="435"/>
                  <a:pt x="14009" y="400"/>
                  <a:pt x="13690" y="365"/>
                </a:cubicBezTo>
                <a:cubicBezTo>
                  <a:pt x="12227" y="207"/>
                  <a:pt x="10833" y="1"/>
                  <a:pt x="948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7" name="Google Shape;247;p23"/>
          <p:cNvSpPr/>
          <p:nvPr/>
        </p:nvSpPr>
        <p:spPr>
          <a:xfrm flipH="1" rot="1217872">
            <a:off x="8321229" y="-28425"/>
            <a:ext cx="1493672" cy="754898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 flipH="1" rot="1217948">
            <a:off x="7082284" y="-477709"/>
            <a:ext cx="1422297" cy="742898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/>
          <p:nvPr/>
        </p:nvSpPr>
        <p:spPr>
          <a:xfrm flipH="1" rot="1217948">
            <a:off x="7839205" y="100054"/>
            <a:ext cx="2105396" cy="1064062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 flipH="1" rot="1217948">
            <a:off x="7869547" y="-199119"/>
            <a:ext cx="543519" cy="413876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3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5" name="Google Shape;255;p25"/>
          <p:cNvSpPr txBox="1"/>
          <p:nvPr>
            <p:ph idx="1" type="subTitle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2" type="subTitle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5"/>
          <p:cNvSpPr txBox="1"/>
          <p:nvPr>
            <p:ph idx="3" type="subTitle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4" type="subTitle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59" name="Google Shape;259;p25"/>
          <p:cNvSpPr txBox="1"/>
          <p:nvPr>
            <p:ph idx="5" type="subTitle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60" name="Google Shape;260;p25"/>
          <p:cNvSpPr txBox="1"/>
          <p:nvPr>
            <p:ph idx="6" type="subTitle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61" name="Google Shape;261;p25"/>
          <p:cNvSpPr/>
          <p:nvPr/>
        </p:nvSpPr>
        <p:spPr>
          <a:xfrm>
            <a:off x="8084325" y="-99500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9291450" y="-99500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7002050" y="-366050"/>
            <a:ext cx="1713000" cy="10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 rot="-5400000">
            <a:off x="-408050" y="4272363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rot="-5400000">
            <a:off x="-84650" y="3849913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 flipH="1" rot="-1945347">
            <a:off x="-1394767" y="1479549"/>
            <a:ext cx="2235921" cy="1624113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 flipH="1" rot="-1945347">
            <a:off x="-280137" y="1356314"/>
            <a:ext cx="747758" cy="1011454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flipH="1" rot="3323966">
            <a:off x="730668" y="2021042"/>
            <a:ext cx="540405" cy="511426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 flipH="1" rot="3323966">
            <a:off x="612024" y="2001574"/>
            <a:ext cx="432745" cy="458257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 rot="752930">
            <a:off x="1670264" y="2215328"/>
            <a:ext cx="614527" cy="554439"/>
            <a:chOff x="5700725" y="2096750"/>
            <a:chExt cx="990500" cy="893650"/>
          </a:xfrm>
        </p:grpSpPr>
        <p:sp>
          <p:nvSpPr>
            <p:cNvPr id="271" name="Google Shape;271;p25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5" name="Google Shape;275;p26"/>
          <p:cNvSpPr/>
          <p:nvPr/>
        </p:nvSpPr>
        <p:spPr>
          <a:xfrm>
            <a:off x="8278407" y="4764865"/>
            <a:ext cx="601847" cy="368913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8079017" y="3422562"/>
            <a:ext cx="1064999" cy="1720961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7638524" y="3129627"/>
            <a:ext cx="1003377" cy="915902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8132490" y="3474241"/>
            <a:ext cx="521187" cy="549270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7516651" y="-112525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7602801" y="-2055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-494450" y="4515775"/>
            <a:ext cx="2184915" cy="668452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941929" y="4559109"/>
            <a:ext cx="665151" cy="423636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26"/>
          <p:cNvGrpSpPr/>
          <p:nvPr/>
        </p:nvGrpSpPr>
        <p:grpSpPr>
          <a:xfrm rot="-2700000">
            <a:off x="6821202" y="1159923"/>
            <a:ext cx="894966" cy="644919"/>
            <a:chOff x="1224745" y="2688978"/>
            <a:chExt cx="894975" cy="644925"/>
          </a:xfrm>
        </p:grpSpPr>
        <p:sp>
          <p:nvSpPr>
            <p:cNvPr id="284" name="Google Shape;284;p26"/>
            <p:cNvSpPr/>
            <p:nvPr/>
          </p:nvSpPr>
          <p:spPr>
            <a:xfrm>
              <a:off x="1224745" y="2688978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716445" y="2738203"/>
              <a:ext cx="403275" cy="571300"/>
            </a:xfrm>
            <a:custGeom>
              <a:rect b="b" l="l" r="r" t="t"/>
              <a:pathLst>
                <a:path extrusionOk="0" h="22852" w="16131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_1_3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>
            <p:ph type="title"/>
          </p:nvPr>
        </p:nvSpPr>
        <p:spPr>
          <a:xfrm>
            <a:off x="716250" y="543200"/>
            <a:ext cx="4720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8" name="Google Shape;288;p27"/>
          <p:cNvSpPr txBox="1"/>
          <p:nvPr>
            <p:ph hasCustomPrompt="1" idx="2" type="title"/>
          </p:nvPr>
        </p:nvSpPr>
        <p:spPr>
          <a:xfrm>
            <a:off x="716252" y="1272795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89" name="Google Shape;289;p27"/>
          <p:cNvSpPr txBox="1"/>
          <p:nvPr>
            <p:ph idx="1" type="subTitle"/>
          </p:nvPr>
        </p:nvSpPr>
        <p:spPr>
          <a:xfrm>
            <a:off x="716252" y="2129226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7"/>
          <p:cNvSpPr txBox="1"/>
          <p:nvPr>
            <p:ph hasCustomPrompt="1" idx="3" type="title"/>
          </p:nvPr>
        </p:nvSpPr>
        <p:spPr>
          <a:xfrm>
            <a:off x="6649003" y="1272795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1" name="Google Shape;291;p27"/>
          <p:cNvSpPr txBox="1"/>
          <p:nvPr>
            <p:ph idx="4" type="subTitle"/>
          </p:nvPr>
        </p:nvSpPr>
        <p:spPr>
          <a:xfrm>
            <a:off x="6648103" y="2129226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7"/>
          <p:cNvSpPr txBox="1"/>
          <p:nvPr>
            <p:ph hasCustomPrompt="1" idx="5" type="title"/>
          </p:nvPr>
        </p:nvSpPr>
        <p:spPr>
          <a:xfrm>
            <a:off x="716252" y="3137320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3" name="Google Shape;293;p27"/>
          <p:cNvSpPr txBox="1"/>
          <p:nvPr>
            <p:ph idx="6" type="subTitle"/>
          </p:nvPr>
        </p:nvSpPr>
        <p:spPr>
          <a:xfrm>
            <a:off x="716252" y="3993751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7"/>
          <p:cNvSpPr txBox="1"/>
          <p:nvPr>
            <p:ph hasCustomPrompt="1" idx="7" type="title"/>
          </p:nvPr>
        </p:nvSpPr>
        <p:spPr>
          <a:xfrm>
            <a:off x="6649003" y="3137320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5" name="Google Shape;295;p27"/>
          <p:cNvSpPr txBox="1"/>
          <p:nvPr>
            <p:ph idx="8" type="subTitle"/>
          </p:nvPr>
        </p:nvSpPr>
        <p:spPr>
          <a:xfrm>
            <a:off x="6648103" y="3993751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6" name="Google Shape;296;p27"/>
          <p:cNvGrpSpPr/>
          <p:nvPr/>
        </p:nvGrpSpPr>
        <p:grpSpPr>
          <a:xfrm rot="-5400000">
            <a:off x="7797199" y="-549076"/>
            <a:ext cx="1175456" cy="1743807"/>
            <a:chOff x="3639300" y="1362050"/>
            <a:chExt cx="1228400" cy="1822350"/>
          </a:xfrm>
        </p:grpSpPr>
        <p:sp>
          <p:nvSpPr>
            <p:cNvPr id="297" name="Google Shape;297;p27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3749850" y="13620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0" y="4600300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1172625" y="4635675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hasCustomPrompt="1" idx="2" type="title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7" name="Google Shape;317;p29"/>
          <p:cNvSpPr txBox="1"/>
          <p:nvPr>
            <p:ph idx="1" type="subTitle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9"/>
          <p:cNvSpPr txBox="1"/>
          <p:nvPr>
            <p:ph idx="2" type="subTitle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9"/>
          <p:cNvSpPr txBox="1"/>
          <p:nvPr>
            <p:ph idx="3" type="subTitle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9"/>
          <p:cNvSpPr txBox="1"/>
          <p:nvPr>
            <p:ph idx="4" type="subTitle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9"/>
          <p:cNvSpPr txBox="1"/>
          <p:nvPr>
            <p:ph idx="5" type="subTitle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9"/>
          <p:cNvSpPr txBox="1"/>
          <p:nvPr>
            <p:ph idx="6" type="subTitle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9"/>
          <p:cNvSpPr/>
          <p:nvPr/>
        </p:nvSpPr>
        <p:spPr>
          <a:xfrm>
            <a:off x="8012042" y="-55570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6974981" y="-616581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7599487" y="-549345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7939165" y="-62930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979923" y="-901807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7044318" y="107326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330" name="Google Shape;330;p29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333" name="Google Shape;333;p29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type="title"/>
          </p:nvPr>
        </p:nvSpPr>
        <p:spPr>
          <a:xfrm>
            <a:off x="716250" y="540618"/>
            <a:ext cx="5351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1" type="subTitle"/>
          </p:nvPr>
        </p:nvSpPr>
        <p:spPr>
          <a:xfrm>
            <a:off x="1387275" y="1661063"/>
            <a:ext cx="1115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0"/>
          <p:cNvSpPr txBox="1"/>
          <p:nvPr>
            <p:ph idx="2" type="subTitle"/>
          </p:nvPr>
        </p:nvSpPr>
        <p:spPr>
          <a:xfrm>
            <a:off x="2420050" y="1661063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0"/>
          <p:cNvSpPr txBox="1"/>
          <p:nvPr>
            <p:ph idx="3" type="subTitle"/>
          </p:nvPr>
        </p:nvSpPr>
        <p:spPr>
          <a:xfrm>
            <a:off x="1386319" y="2706231"/>
            <a:ext cx="1116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30"/>
          <p:cNvSpPr txBox="1"/>
          <p:nvPr>
            <p:ph idx="4" type="subTitle"/>
          </p:nvPr>
        </p:nvSpPr>
        <p:spPr>
          <a:xfrm>
            <a:off x="2420044" y="2706231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30"/>
          <p:cNvSpPr txBox="1"/>
          <p:nvPr>
            <p:ph idx="5" type="subTitle"/>
          </p:nvPr>
        </p:nvSpPr>
        <p:spPr>
          <a:xfrm>
            <a:off x="1386319" y="3751400"/>
            <a:ext cx="1116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30"/>
          <p:cNvSpPr txBox="1"/>
          <p:nvPr>
            <p:ph idx="6" type="subTitle"/>
          </p:nvPr>
        </p:nvSpPr>
        <p:spPr>
          <a:xfrm>
            <a:off x="2420045" y="3751400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0"/>
          <p:cNvSpPr/>
          <p:nvPr/>
        </p:nvSpPr>
        <p:spPr>
          <a:xfrm flipH="1">
            <a:off x="-171484" y="4744993"/>
            <a:ext cx="1110826" cy="440712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 flipH="1">
            <a:off x="-115297" y="4747053"/>
            <a:ext cx="410235" cy="251461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/>
          <p:nvPr/>
        </p:nvSpPr>
        <p:spPr>
          <a:xfrm flipH="1">
            <a:off x="-295075" y="3832037"/>
            <a:ext cx="725933" cy="1173054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 flipH="1">
            <a:off x="47202" y="3632350"/>
            <a:ext cx="683929" cy="624304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 flipH="1">
            <a:off x="39151" y="3867265"/>
            <a:ext cx="355256" cy="374397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rot="5400000">
            <a:off x="8019700" y="353513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8804375" y="123723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">
  <p:cSld name="CUSTOM_2_2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2" name="Google Shape;352;p31"/>
          <p:cNvSpPr txBox="1"/>
          <p:nvPr>
            <p:ph idx="1" type="subTitle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3" name="Google Shape;353;p31"/>
          <p:cNvSpPr/>
          <p:nvPr/>
        </p:nvSpPr>
        <p:spPr>
          <a:xfrm flipH="1" rot="10800000">
            <a:off x="7602801" y="448800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flipH="1" rot="-5400000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flipH="1" rot="10800000">
            <a:off x="7516651" y="41300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bullet lists">
  <p:cSld name="CUSTOM_2_2_2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type="title"/>
          </p:nvPr>
        </p:nvSpPr>
        <p:spPr>
          <a:xfrm>
            <a:off x="716250" y="540618"/>
            <a:ext cx="37380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8" name="Google Shape;368;p32"/>
          <p:cNvSpPr txBox="1"/>
          <p:nvPr>
            <p:ph idx="1" type="subTitle"/>
          </p:nvPr>
        </p:nvSpPr>
        <p:spPr>
          <a:xfrm>
            <a:off x="4572000" y="4099626"/>
            <a:ext cx="38559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32"/>
          <p:cNvSpPr txBox="1"/>
          <p:nvPr>
            <p:ph idx="2" type="subTitle"/>
          </p:nvPr>
        </p:nvSpPr>
        <p:spPr>
          <a:xfrm>
            <a:off x="4572000" y="3566151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2"/>
          <p:cNvSpPr txBox="1"/>
          <p:nvPr>
            <p:ph idx="3" type="subTitle"/>
          </p:nvPr>
        </p:nvSpPr>
        <p:spPr>
          <a:xfrm>
            <a:off x="716175" y="1653725"/>
            <a:ext cx="3855900" cy="28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1" name="Google Shape;371;p32"/>
          <p:cNvSpPr txBox="1"/>
          <p:nvPr>
            <p:ph idx="4" type="subTitle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5" type="subTitle"/>
          </p:nvPr>
        </p:nvSpPr>
        <p:spPr>
          <a:xfrm>
            <a:off x="4573650" y="1650900"/>
            <a:ext cx="38559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73" name="Google Shape;373;p32"/>
          <p:cNvGrpSpPr/>
          <p:nvPr/>
        </p:nvGrpSpPr>
        <p:grpSpPr>
          <a:xfrm flipH="1" rot="10800000">
            <a:off x="7395775" y="-88825"/>
            <a:ext cx="1834175" cy="1631050"/>
            <a:chOff x="3033525" y="2679425"/>
            <a:chExt cx="1834175" cy="1631050"/>
          </a:xfrm>
        </p:grpSpPr>
        <p:sp>
          <p:nvSpPr>
            <p:cNvPr id="374" name="Google Shape;374;p32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2"/>
          <p:cNvGrpSpPr/>
          <p:nvPr/>
        </p:nvGrpSpPr>
        <p:grpSpPr>
          <a:xfrm rot="5667719">
            <a:off x="7296762" y="531407"/>
            <a:ext cx="753523" cy="635695"/>
            <a:chOff x="3639300" y="1616750"/>
            <a:chExt cx="753500" cy="635675"/>
          </a:xfrm>
        </p:grpSpPr>
        <p:sp>
          <p:nvSpPr>
            <p:cNvPr id="378" name="Google Shape;378;p32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 1">
  <p:cSld name="CUSTOM_2_2_2_1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type="title"/>
          </p:nvPr>
        </p:nvSpPr>
        <p:spPr>
          <a:xfrm>
            <a:off x="716250" y="540618"/>
            <a:ext cx="536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2" name="Google Shape;382;p33"/>
          <p:cNvSpPr txBox="1"/>
          <p:nvPr>
            <p:ph idx="1" type="subTitle"/>
          </p:nvPr>
        </p:nvSpPr>
        <p:spPr>
          <a:xfrm>
            <a:off x="716175" y="1653725"/>
            <a:ext cx="5280900" cy="29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3" name="Google Shape;383;p33"/>
          <p:cNvSpPr txBox="1"/>
          <p:nvPr>
            <p:ph idx="2" type="subTitle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type="title"/>
          </p:nvPr>
        </p:nvSpPr>
        <p:spPr>
          <a:xfrm>
            <a:off x="716250" y="540618"/>
            <a:ext cx="35787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6" name="Google Shape;386;p34"/>
          <p:cNvSpPr txBox="1"/>
          <p:nvPr>
            <p:ph idx="1" type="subTitle"/>
          </p:nvPr>
        </p:nvSpPr>
        <p:spPr>
          <a:xfrm>
            <a:off x="4683979" y="1422984"/>
            <a:ext cx="12351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4"/>
          <p:cNvSpPr txBox="1"/>
          <p:nvPr>
            <p:ph idx="2" type="subTitle"/>
          </p:nvPr>
        </p:nvSpPr>
        <p:spPr>
          <a:xfrm>
            <a:off x="5970300" y="1472050"/>
            <a:ext cx="24552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4"/>
          <p:cNvSpPr txBox="1"/>
          <p:nvPr>
            <p:ph idx="3" type="subTitle"/>
          </p:nvPr>
        </p:nvSpPr>
        <p:spPr>
          <a:xfrm>
            <a:off x="4683979" y="2472868"/>
            <a:ext cx="1237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4"/>
          <p:cNvSpPr txBox="1"/>
          <p:nvPr>
            <p:ph idx="4" type="subTitle"/>
          </p:nvPr>
        </p:nvSpPr>
        <p:spPr>
          <a:xfrm>
            <a:off x="5968044" y="2521928"/>
            <a:ext cx="2459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4"/>
          <p:cNvSpPr txBox="1"/>
          <p:nvPr>
            <p:ph idx="5" type="subTitle"/>
          </p:nvPr>
        </p:nvSpPr>
        <p:spPr>
          <a:xfrm>
            <a:off x="4683979" y="3518053"/>
            <a:ext cx="1237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4"/>
          <p:cNvSpPr txBox="1"/>
          <p:nvPr>
            <p:ph idx="6" type="subTitle"/>
          </p:nvPr>
        </p:nvSpPr>
        <p:spPr>
          <a:xfrm>
            <a:off x="5970301" y="3567100"/>
            <a:ext cx="2455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4"/>
          <p:cNvSpPr/>
          <p:nvPr/>
        </p:nvSpPr>
        <p:spPr>
          <a:xfrm flipH="1">
            <a:off x="-203650" y="4711500"/>
            <a:ext cx="720750" cy="504975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"/>
          <p:cNvSpPr/>
          <p:nvPr/>
        </p:nvSpPr>
        <p:spPr>
          <a:xfrm flipH="1">
            <a:off x="-208975" y="3394125"/>
            <a:ext cx="1117850" cy="1586525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/>
          <p:nvPr/>
        </p:nvSpPr>
        <p:spPr>
          <a:xfrm flipH="1">
            <a:off x="331375" y="3648825"/>
            <a:ext cx="688050" cy="537700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4"/>
          <p:cNvSpPr/>
          <p:nvPr/>
        </p:nvSpPr>
        <p:spPr>
          <a:xfrm flipH="1">
            <a:off x="265925" y="3802700"/>
            <a:ext cx="550975" cy="481800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 rot="10800000">
            <a:off x="7360250" y="0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 rot="10800000">
            <a:off x="7428350" y="164475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/>
          <p:nvPr>
            <p:ph type="title"/>
          </p:nvPr>
        </p:nvSpPr>
        <p:spPr>
          <a:xfrm>
            <a:off x="716250" y="540865"/>
            <a:ext cx="2562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0" name="Google Shape;400;p35"/>
          <p:cNvSpPr txBox="1"/>
          <p:nvPr>
            <p:ph idx="1" type="subTitle"/>
          </p:nvPr>
        </p:nvSpPr>
        <p:spPr>
          <a:xfrm>
            <a:off x="716239" y="1382530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5"/>
          <p:cNvSpPr txBox="1"/>
          <p:nvPr>
            <p:ph idx="2" type="subTitle"/>
          </p:nvPr>
        </p:nvSpPr>
        <p:spPr>
          <a:xfrm>
            <a:off x="716239" y="1794884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35"/>
          <p:cNvSpPr txBox="1"/>
          <p:nvPr>
            <p:ph idx="3" type="subTitle"/>
          </p:nvPr>
        </p:nvSpPr>
        <p:spPr>
          <a:xfrm>
            <a:off x="6275589" y="1382530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35"/>
          <p:cNvSpPr txBox="1"/>
          <p:nvPr>
            <p:ph idx="4" type="subTitle"/>
          </p:nvPr>
        </p:nvSpPr>
        <p:spPr>
          <a:xfrm>
            <a:off x="6275589" y="1794884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5"/>
          <p:cNvSpPr txBox="1"/>
          <p:nvPr>
            <p:ph idx="5" type="subTitle"/>
          </p:nvPr>
        </p:nvSpPr>
        <p:spPr>
          <a:xfrm>
            <a:off x="716239" y="3120567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5"/>
          <p:cNvSpPr txBox="1"/>
          <p:nvPr>
            <p:ph idx="6" type="subTitle"/>
          </p:nvPr>
        </p:nvSpPr>
        <p:spPr>
          <a:xfrm>
            <a:off x="716239" y="3532239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5"/>
          <p:cNvSpPr txBox="1"/>
          <p:nvPr>
            <p:ph idx="7" type="subTitle"/>
          </p:nvPr>
        </p:nvSpPr>
        <p:spPr>
          <a:xfrm>
            <a:off x="6275589" y="3120567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5"/>
          <p:cNvSpPr txBox="1"/>
          <p:nvPr>
            <p:ph idx="8" type="subTitle"/>
          </p:nvPr>
        </p:nvSpPr>
        <p:spPr>
          <a:xfrm>
            <a:off x="6275589" y="3532239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8" name="Google Shape;408;p35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09" name="Google Shape;409;p35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5"/>
          <p:cNvSpPr/>
          <p:nvPr/>
        </p:nvSpPr>
        <p:spPr>
          <a:xfrm rot="-3827617">
            <a:off x="6721359" y="-364131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5"/>
          <p:cNvSpPr/>
          <p:nvPr/>
        </p:nvSpPr>
        <p:spPr>
          <a:xfrm flipH="1" rot="10800000">
            <a:off x="-304675" y="442930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/>
          <p:nvPr/>
        </p:nvSpPr>
        <p:spPr>
          <a:xfrm flipH="1" rot="10800000">
            <a:off x="902450" y="489057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"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>
            <p:ph type="title"/>
          </p:nvPr>
        </p:nvSpPr>
        <p:spPr>
          <a:xfrm>
            <a:off x="716250" y="540865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6" name="Google Shape;416;p36"/>
          <p:cNvSpPr/>
          <p:nvPr/>
        </p:nvSpPr>
        <p:spPr>
          <a:xfrm>
            <a:off x="7126767" y="-339150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7244744" y="-220007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 rot="-6510446">
            <a:off x="7133673" y="875098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6"/>
          <p:cNvSpPr/>
          <p:nvPr/>
        </p:nvSpPr>
        <p:spPr>
          <a:xfrm rot="-6510446">
            <a:off x="7279080" y="736007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_1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2" name="Google Shape;422;p37"/>
          <p:cNvSpPr txBox="1"/>
          <p:nvPr>
            <p:ph idx="1" type="subTitle"/>
          </p:nvPr>
        </p:nvSpPr>
        <p:spPr>
          <a:xfrm>
            <a:off x="717444" y="3284084"/>
            <a:ext cx="2139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37"/>
          <p:cNvSpPr txBox="1"/>
          <p:nvPr>
            <p:ph idx="2" type="subTitle"/>
          </p:nvPr>
        </p:nvSpPr>
        <p:spPr>
          <a:xfrm>
            <a:off x="716244" y="3695589"/>
            <a:ext cx="2142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7"/>
          <p:cNvSpPr txBox="1"/>
          <p:nvPr>
            <p:ph idx="3" type="subTitle"/>
          </p:nvPr>
        </p:nvSpPr>
        <p:spPr>
          <a:xfrm>
            <a:off x="3502200" y="3284083"/>
            <a:ext cx="2139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37"/>
          <p:cNvSpPr txBox="1"/>
          <p:nvPr>
            <p:ph idx="4" type="subTitle"/>
          </p:nvPr>
        </p:nvSpPr>
        <p:spPr>
          <a:xfrm>
            <a:off x="3504150" y="3696295"/>
            <a:ext cx="2135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37"/>
          <p:cNvSpPr txBox="1"/>
          <p:nvPr>
            <p:ph idx="5" type="subTitle"/>
          </p:nvPr>
        </p:nvSpPr>
        <p:spPr>
          <a:xfrm>
            <a:off x="6285750" y="3284084"/>
            <a:ext cx="21420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37"/>
          <p:cNvSpPr txBox="1"/>
          <p:nvPr>
            <p:ph idx="6" type="subTitle"/>
          </p:nvPr>
        </p:nvSpPr>
        <p:spPr>
          <a:xfrm>
            <a:off x="6285750" y="3695589"/>
            <a:ext cx="2142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37"/>
          <p:cNvSpPr/>
          <p:nvPr/>
        </p:nvSpPr>
        <p:spPr>
          <a:xfrm rot="-5400000">
            <a:off x="8033525" y="22705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 rot="-5400000">
            <a:off x="8402450" y="-584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7"/>
          <p:cNvSpPr/>
          <p:nvPr/>
        </p:nvSpPr>
        <p:spPr>
          <a:xfrm rot="-5400000">
            <a:off x="7526375" y="-749450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7"/>
          <p:cNvSpPr/>
          <p:nvPr/>
        </p:nvSpPr>
        <p:spPr>
          <a:xfrm rot="-5400000">
            <a:off x="7270488" y="35288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7"/>
          <p:cNvSpPr/>
          <p:nvPr/>
        </p:nvSpPr>
        <p:spPr>
          <a:xfrm flipH="1" rot="10800000">
            <a:off x="314150" y="445405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7"/>
          <p:cNvSpPr/>
          <p:nvPr/>
        </p:nvSpPr>
        <p:spPr>
          <a:xfrm flipH="1" rot="10800000">
            <a:off x="1521275" y="491532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7"/>
          <p:cNvSpPr/>
          <p:nvPr/>
        </p:nvSpPr>
        <p:spPr>
          <a:xfrm flipH="1" rot="-4440274">
            <a:off x="-533347" y="3955838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7"/>
          <p:cNvSpPr/>
          <p:nvPr/>
        </p:nvSpPr>
        <p:spPr>
          <a:xfrm flipH="1" rot="-4440274">
            <a:off x="-250174" y="4138062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/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38"/>
          <p:cNvSpPr txBox="1"/>
          <p:nvPr>
            <p:ph idx="1" type="subTitle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38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infographics &amp; images by 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Storyset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8403000" y="-294028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7248050" y="-187028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8455175" y="-18702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8"/>
          <p:cNvSpPr/>
          <p:nvPr/>
        </p:nvSpPr>
        <p:spPr>
          <a:xfrm rot="-6359726">
            <a:off x="6400553" y="-763912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8"/>
          <p:cNvSpPr/>
          <p:nvPr/>
        </p:nvSpPr>
        <p:spPr>
          <a:xfrm rot="-6359726">
            <a:off x="6683726" y="233669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8"/>
          <p:cNvSpPr/>
          <p:nvPr/>
        </p:nvSpPr>
        <p:spPr>
          <a:xfrm flipH="1">
            <a:off x="5782" y="4440953"/>
            <a:ext cx="778410" cy="545373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8"/>
          <p:cNvSpPr/>
          <p:nvPr/>
        </p:nvSpPr>
        <p:spPr>
          <a:xfrm flipH="1">
            <a:off x="48" y="3018125"/>
            <a:ext cx="1207278" cy="1713447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"/>
          <p:cNvSpPr/>
          <p:nvPr/>
        </p:nvSpPr>
        <p:spPr>
          <a:xfrm flipH="1">
            <a:off x="512936" y="3459406"/>
            <a:ext cx="595053" cy="520344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-48425" y="-1292850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-49300" y="966550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flipH="1" rot="10800000">
            <a:off x="7517437" y="4250066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9"/>
          <p:cNvSpPr/>
          <p:nvPr/>
        </p:nvSpPr>
        <p:spPr>
          <a:xfrm flipH="1" rot="10800000">
            <a:off x="7929992" y="457162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9"/>
          <p:cNvSpPr/>
          <p:nvPr/>
        </p:nvSpPr>
        <p:spPr>
          <a:xfrm flipH="1" rot="10800000">
            <a:off x="6962268" y="4226313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9"/>
          <p:cNvSpPr/>
          <p:nvPr/>
        </p:nvSpPr>
        <p:spPr>
          <a:xfrm flipH="1" rot="10800000">
            <a:off x="6892931" y="4769795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"/>
          <p:cNvSpPr/>
          <p:nvPr/>
        </p:nvSpPr>
        <p:spPr>
          <a:xfrm flipH="1" rot="10800000">
            <a:off x="7857115" y="428515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9"/>
          <p:cNvSpPr/>
          <p:nvPr/>
        </p:nvSpPr>
        <p:spPr>
          <a:xfrm flipH="1" rot="10800000">
            <a:off x="6897873" y="4225493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/>
          <p:nvPr/>
        </p:nvSpPr>
        <p:spPr>
          <a:xfrm flipH="1" rot="10800000">
            <a:off x="-61900" y="-16512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/>
          <p:nvPr/>
        </p:nvSpPr>
        <p:spPr>
          <a:xfrm flipH="1" rot="10800000">
            <a:off x="1110725" y="147963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"/>
          <p:cNvSpPr/>
          <p:nvPr/>
        </p:nvSpPr>
        <p:spPr>
          <a:xfrm flipH="1" rot="10800000">
            <a:off x="-304675" y="442930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"/>
          <p:cNvSpPr/>
          <p:nvPr/>
        </p:nvSpPr>
        <p:spPr>
          <a:xfrm flipH="1" rot="10800000">
            <a:off x="902450" y="489057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4_1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716250" y="539496"/>
            <a:ext cx="2551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6"/>
          <p:cNvSpPr/>
          <p:nvPr/>
        </p:nvSpPr>
        <p:spPr>
          <a:xfrm>
            <a:off x="7841775" y="-2957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7932850" y="-203725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/>
          <p:nvPr/>
        </p:nvSpPr>
        <p:spPr>
          <a:xfrm>
            <a:off x="7377050" y="4537325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299425" y="4540275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104875" y="3230550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675075" y="2944725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157050" y="328097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817807" y="1600200"/>
            <a:ext cx="3502200" cy="17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5" name="Google Shape;65;p8"/>
          <p:cNvGrpSpPr/>
          <p:nvPr/>
        </p:nvGrpSpPr>
        <p:grpSpPr>
          <a:xfrm flipH="1" rot="-5400000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66" name="Google Shape;66;p8"/>
            <p:cNvSpPr/>
            <p:nvPr/>
          </p:nvSpPr>
          <p:spPr>
            <a:xfrm>
              <a:off x="2714650" y="3639413"/>
              <a:ext cx="884350" cy="898525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2806962" y="366452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022387" y="4028263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8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70" name="Google Shape;70;p8"/>
            <p:cNvSpPr/>
            <p:nvPr/>
          </p:nvSpPr>
          <p:spPr>
            <a:xfrm>
              <a:off x="6268475" y="1300068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8"/>
          <p:cNvSpPr/>
          <p:nvPr/>
        </p:nvSpPr>
        <p:spPr>
          <a:xfrm rot="10800000">
            <a:off x="771127" y="448800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-235724" y="41300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3807450" y="1803625"/>
            <a:ext cx="4620300" cy="1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</a:lstStyle>
          <a:p/>
        </p:txBody>
      </p:sp>
      <p:grpSp>
        <p:nvGrpSpPr>
          <p:cNvPr id="86" name="Google Shape;86;p10"/>
          <p:cNvGrpSpPr/>
          <p:nvPr/>
        </p:nvGrpSpPr>
        <p:grpSpPr>
          <a:xfrm rot="-5400000">
            <a:off x="7268093" y="89816"/>
            <a:ext cx="1985861" cy="1765938"/>
            <a:chOff x="3033525" y="2679425"/>
            <a:chExt cx="1834175" cy="1631050"/>
          </a:xfrm>
        </p:grpSpPr>
        <p:sp>
          <p:nvSpPr>
            <p:cNvPr id="87" name="Google Shape;87;p10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0"/>
          <p:cNvSpPr/>
          <p:nvPr/>
        </p:nvSpPr>
        <p:spPr>
          <a:xfrm flipH="1" rot="10800000">
            <a:off x="7100029" y="3681857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"/>
          <p:cNvSpPr/>
          <p:nvPr/>
        </p:nvSpPr>
        <p:spPr>
          <a:xfrm flipH="1" rot="10800000">
            <a:off x="7218006" y="4145612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 flipH="1" rot="-4289554">
            <a:off x="7106935" y="3475173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 flipH="1" rot="-4289554">
            <a:off x="7252342" y="3670160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Relationship Id="rId11" Type="http://schemas.openxmlformats.org/officeDocument/2006/relationships/image" Target="../media/image20.png"/><Relationship Id="rId10" Type="http://schemas.openxmlformats.org/officeDocument/2006/relationships/image" Target="../media/image17.png"/><Relationship Id="rId12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42"/>
          <p:cNvPicPr preferRelativeResize="0"/>
          <p:nvPr/>
        </p:nvPicPr>
        <p:blipFill rotWithShape="1">
          <a:blip r:embed="rId3">
            <a:alphaModFix/>
          </a:blip>
          <a:srcRect b="-1687" l="3094" r="-6603" t="2412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0" name="Google Shape;480;p42"/>
          <p:cNvSpPr txBox="1"/>
          <p:nvPr>
            <p:ph type="ctrTitle"/>
          </p:nvPr>
        </p:nvSpPr>
        <p:spPr>
          <a:xfrm flipH="1">
            <a:off x="1098925" y="1393575"/>
            <a:ext cx="34677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Loan Prediction </a:t>
            </a:r>
            <a:endParaRPr sz="5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Analysis</a:t>
            </a:r>
            <a:endParaRPr sz="5100"/>
          </a:p>
        </p:txBody>
      </p:sp>
      <p:sp>
        <p:nvSpPr>
          <p:cNvPr id="481" name="Google Shape;481;p42"/>
          <p:cNvSpPr txBox="1"/>
          <p:nvPr>
            <p:ph idx="1" type="subTitle"/>
          </p:nvPr>
        </p:nvSpPr>
        <p:spPr>
          <a:xfrm>
            <a:off x="1210575" y="4203600"/>
            <a:ext cx="32820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</a:t>
            </a:r>
            <a:r>
              <a:rPr lang="en"/>
              <a:t>Xiangxue Han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Anna Shi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1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563" name="Google Shape;563;p51"/>
          <p:cNvSpPr txBox="1"/>
          <p:nvPr>
            <p:ph idx="1" type="subTitle"/>
          </p:nvPr>
        </p:nvSpPr>
        <p:spPr>
          <a:xfrm>
            <a:off x="716250" y="1371600"/>
            <a:ext cx="75732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metrics give us different results.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many ways to find the best model. However, we need to consider time, cost, dataset etc., to find the best one in the real case.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is not the only metric to choose the best model. It depends on the objective we made.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43"/>
          <p:cNvPicPr preferRelativeResize="0"/>
          <p:nvPr/>
        </p:nvPicPr>
        <p:blipFill rotWithShape="1">
          <a:blip r:embed="rId3">
            <a:alphaModFix/>
          </a:blip>
          <a:srcRect b="4762" l="8039" r="4769" t="10491"/>
          <a:stretch/>
        </p:blipFill>
        <p:spPr>
          <a:xfrm>
            <a:off x="224250" y="1181300"/>
            <a:ext cx="3950400" cy="383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7" name="Google Shape;487;p43"/>
          <p:cNvSpPr txBox="1"/>
          <p:nvPr>
            <p:ph type="title"/>
          </p:nvPr>
        </p:nvSpPr>
        <p:spPr>
          <a:xfrm>
            <a:off x="716250" y="445575"/>
            <a:ext cx="5496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Thesis Statement</a:t>
            </a:r>
            <a:endParaRPr/>
          </a:p>
        </p:txBody>
      </p:sp>
      <p:sp>
        <p:nvSpPr>
          <p:cNvPr id="488" name="Google Shape;488;p43"/>
          <p:cNvSpPr txBox="1"/>
          <p:nvPr>
            <p:ph idx="1" type="subTitle"/>
          </p:nvPr>
        </p:nvSpPr>
        <p:spPr>
          <a:xfrm>
            <a:off x="3812825" y="1181300"/>
            <a:ext cx="4473900" cy="36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intend to use Loan Prediction Training Dataset to </a:t>
            </a:r>
            <a:r>
              <a:rPr lang="en">
                <a:solidFill>
                  <a:srgbClr val="000000"/>
                </a:solidFill>
              </a:rPr>
              <a:t>predict</a:t>
            </a:r>
            <a:r>
              <a:rPr lang="en">
                <a:solidFill>
                  <a:srgbClr val="000000"/>
                </a:solidFill>
              </a:rPr>
              <a:t> those potential non-defaulter and </a:t>
            </a:r>
            <a:r>
              <a:rPr lang="en">
                <a:solidFill>
                  <a:srgbClr val="000000"/>
                </a:solidFill>
              </a:rPr>
              <a:t>defaulters</a:t>
            </a:r>
            <a:r>
              <a:rPr lang="en">
                <a:solidFill>
                  <a:srgbClr val="000000"/>
                </a:solidFill>
              </a:rPr>
              <a:t> are for customer loans product.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apply 5 models to test the dataset including DecisonTreeClassifer, logiticsRegression, RandomForestClassifer, XGBClassifer, and LightGBM.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decide to use AUC and accuracy to select best classifier where AUC is given priority over accuracy. We also checkout confusion matrix, recall and precision.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We propose a DecisionTree classifier to predict. The accuracy score  is 0.89 and the AUC is 0.91.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/>
          <p:nvPr>
            <p:ph type="title"/>
          </p:nvPr>
        </p:nvSpPr>
        <p:spPr>
          <a:xfrm>
            <a:off x="176775" y="217450"/>
            <a:ext cx="4807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</a:t>
            </a:r>
            <a:endParaRPr/>
          </a:p>
        </p:txBody>
      </p:sp>
      <p:pic>
        <p:nvPicPr>
          <p:cNvPr id="494" name="Google Shape;4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75" y="1509012"/>
            <a:ext cx="2978951" cy="27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325" y="1461125"/>
            <a:ext cx="3376299" cy="28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775" y="1354963"/>
            <a:ext cx="2660126" cy="287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5"/>
          <p:cNvSpPr txBox="1"/>
          <p:nvPr>
            <p:ph type="title"/>
          </p:nvPr>
        </p:nvSpPr>
        <p:spPr>
          <a:xfrm>
            <a:off x="176809" y="189750"/>
            <a:ext cx="3627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r>
              <a:rPr lang="en"/>
              <a:t> Data</a:t>
            </a:r>
            <a:endParaRPr/>
          </a:p>
        </p:txBody>
      </p:sp>
      <p:sp>
        <p:nvSpPr>
          <p:cNvPr id="502" name="Google Shape;502;p45"/>
          <p:cNvSpPr txBox="1"/>
          <p:nvPr>
            <p:ph idx="4" type="subTitle"/>
          </p:nvPr>
        </p:nvSpPr>
        <p:spPr>
          <a:xfrm>
            <a:off x="6611375" y="2265225"/>
            <a:ext cx="20208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the data: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Testing 20%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Training 80%</a:t>
            </a:r>
            <a:endParaRPr/>
          </a:p>
        </p:txBody>
      </p:sp>
      <p:sp>
        <p:nvSpPr>
          <p:cNvPr id="503" name="Google Shape;503;p45"/>
          <p:cNvSpPr txBox="1"/>
          <p:nvPr>
            <p:ph idx="5" type="subTitle"/>
          </p:nvPr>
        </p:nvSpPr>
        <p:spPr>
          <a:xfrm>
            <a:off x="7373725" y="3472762"/>
            <a:ext cx="20208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Oversampling</a:t>
            </a:r>
            <a:endParaRPr/>
          </a:p>
        </p:txBody>
      </p:sp>
      <p:sp>
        <p:nvSpPr>
          <p:cNvPr id="504" name="Google Shape;504;p45"/>
          <p:cNvSpPr txBox="1"/>
          <p:nvPr>
            <p:ph idx="6" type="subTitle"/>
          </p:nvPr>
        </p:nvSpPr>
        <p:spPr>
          <a:xfrm>
            <a:off x="7451300" y="3827551"/>
            <a:ext cx="2020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Using SMOTE for oversampling issues </a:t>
            </a:r>
            <a:endParaRPr/>
          </a:p>
        </p:txBody>
      </p:sp>
      <p:pic>
        <p:nvPicPr>
          <p:cNvPr id="505" name="Google Shape;5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00" y="2338698"/>
            <a:ext cx="5883449" cy="13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5"/>
          <p:cNvPicPr preferRelativeResize="0"/>
          <p:nvPr/>
        </p:nvPicPr>
        <p:blipFill rotWithShape="1">
          <a:blip r:embed="rId4">
            <a:alphaModFix/>
          </a:blip>
          <a:srcRect b="0" l="3254" r="6329" t="3110"/>
          <a:stretch/>
        </p:blipFill>
        <p:spPr>
          <a:xfrm>
            <a:off x="4660638" y="3343100"/>
            <a:ext cx="2769575" cy="16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275" y="1053075"/>
            <a:ext cx="7823150" cy="10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0" y="3952652"/>
            <a:ext cx="4562349" cy="8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6"/>
          <p:cNvSpPr txBox="1"/>
          <p:nvPr>
            <p:ph type="title"/>
          </p:nvPr>
        </p:nvSpPr>
        <p:spPr>
          <a:xfrm>
            <a:off x="186075" y="38600"/>
            <a:ext cx="90033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and </a:t>
            </a:r>
            <a:r>
              <a:rPr lang="en"/>
              <a:t>Evaluation</a:t>
            </a:r>
            <a:r>
              <a:rPr lang="en"/>
              <a:t> of </a:t>
            </a:r>
            <a:r>
              <a:rPr lang="en"/>
              <a:t>Performance</a:t>
            </a:r>
            <a:endParaRPr/>
          </a:p>
        </p:txBody>
      </p:sp>
      <p:graphicFrame>
        <p:nvGraphicFramePr>
          <p:cNvPr id="514" name="Google Shape;514;p46"/>
          <p:cNvGraphicFramePr/>
          <p:nvPr/>
        </p:nvGraphicFramePr>
        <p:xfrm>
          <a:off x="186078" y="6758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{BA878BBB-49F4-4B83-BA74-1179E109941A}</a:tableStyleId>
              </a:tblPr>
              <a:tblGrid>
                <a:gridCol w="3311175"/>
                <a:gridCol w="1702025"/>
                <a:gridCol w="3696625"/>
              </a:tblGrid>
              <a:tr h="94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Decision</a:t>
                      </a:r>
                      <a:r>
                        <a:rPr lang="en" sz="110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 Tree</a:t>
                      </a:r>
                      <a:endParaRPr sz="11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8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Logistic Regression</a:t>
                      </a:r>
                      <a:endParaRPr sz="11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Random Forest</a:t>
                      </a:r>
                      <a:endParaRPr sz="11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XGB Classifer</a:t>
                      </a:r>
                      <a:endParaRPr sz="11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9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LightGBM </a:t>
                      </a:r>
                      <a:r>
                        <a:rPr lang="en" sz="1100">
                          <a:latin typeface="Palanquin SemiBold"/>
                          <a:ea typeface="Palanquin SemiBold"/>
                          <a:cs typeface="Palanquin SemiBold"/>
                          <a:sym typeface="Palanquin SemiBold"/>
                        </a:rPr>
                        <a:t>Classifier</a:t>
                      </a:r>
                      <a:endParaRPr sz="1100">
                        <a:latin typeface="Palanquin SemiBold"/>
                        <a:ea typeface="Palanquin SemiBold"/>
                        <a:cs typeface="Palanquin SemiBold"/>
                        <a:sym typeface="Palanquin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182875" marL="1828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515" name="Google Shape;5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25" y="1654900"/>
            <a:ext cx="2926849" cy="6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275" y="1674400"/>
            <a:ext cx="3008601" cy="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087" y="2535925"/>
            <a:ext cx="2880325" cy="7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6775" y="2522825"/>
            <a:ext cx="3203924" cy="7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9275" y="775000"/>
            <a:ext cx="3008599" cy="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825" y="737075"/>
            <a:ext cx="2926850" cy="7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1075" y="3357675"/>
            <a:ext cx="2880324" cy="9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19275" y="3357675"/>
            <a:ext cx="3305151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1075" y="4427325"/>
            <a:ext cx="2880325" cy="6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60150" y="4376775"/>
            <a:ext cx="3305150" cy="7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6"/>
          <p:cNvSpPr/>
          <p:nvPr/>
        </p:nvSpPr>
        <p:spPr>
          <a:xfrm>
            <a:off x="5469050" y="2920550"/>
            <a:ext cx="1404600" cy="17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6"/>
          <p:cNvSpPr/>
          <p:nvPr/>
        </p:nvSpPr>
        <p:spPr>
          <a:xfrm>
            <a:off x="3832050" y="2762425"/>
            <a:ext cx="1053300" cy="27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/>
          <p:nvPr>
            <p:ph type="title"/>
          </p:nvPr>
        </p:nvSpPr>
        <p:spPr>
          <a:xfrm>
            <a:off x="502775" y="422100"/>
            <a:ext cx="7822200" cy="703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Best Model - RandomForestClassifer</a:t>
            </a:r>
            <a:endParaRPr/>
          </a:p>
        </p:txBody>
      </p:sp>
      <p:sp>
        <p:nvSpPr>
          <p:cNvPr id="532" name="Google Shape;532;p47"/>
          <p:cNvSpPr txBox="1"/>
          <p:nvPr/>
        </p:nvSpPr>
        <p:spPr>
          <a:xfrm>
            <a:off x="280200" y="1185575"/>
            <a:ext cx="848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use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Lato"/>
                <a:ea typeface="Lato"/>
                <a:cs typeface="Lato"/>
                <a:sym typeface="Lato"/>
              </a:rPr>
              <a:t>Hyperparameter by conducting RandomSearchCV with 3 folds and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Lato"/>
                <a:ea typeface="Lato"/>
                <a:cs typeface="Lato"/>
                <a:sym typeface="Lato"/>
              </a:rPr>
              <a:t>find the best model parameter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47"/>
          <p:cNvPicPr preferRelativeResize="0"/>
          <p:nvPr/>
        </p:nvPicPr>
        <p:blipFill rotWithShape="1">
          <a:blip r:embed="rId3">
            <a:alphaModFix/>
          </a:blip>
          <a:srcRect b="44105" l="3063" r="0" t="0"/>
          <a:stretch/>
        </p:blipFill>
        <p:spPr>
          <a:xfrm>
            <a:off x="735325" y="1801175"/>
            <a:ext cx="7412424" cy="14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7"/>
          <p:cNvPicPr preferRelativeResize="0"/>
          <p:nvPr/>
        </p:nvPicPr>
        <p:blipFill rotWithShape="1">
          <a:blip r:embed="rId4">
            <a:alphaModFix/>
          </a:blip>
          <a:srcRect b="-2355" l="0" r="0" t="58892"/>
          <a:stretch/>
        </p:blipFill>
        <p:spPr>
          <a:xfrm>
            <a:off x="735325" y="3476950"/>
            <a:ext cx="7347323" cy="12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7"/>
          <p:cNvSpPr/>
          <p:nvPr/>
        </p:nvSpPr>
        <p:spPr>
          <a:xfrm>
            <a:off x="967325" y="4371500"/>
            <a:ext cx="6464100" cy="23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"/>
          <p:cNvSpPr txBox="1"/>
          <p:nvPr>
            <p:ph type="title"/>
          </p:nvPr>
        </p:nvSpPr>
        <p:spPr>
          <a:xfrm>
            <a:off x="223325" y="449850"/>
            <a:ext cx="79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RandomForestClassifer Classification Report </a:t>
            </a:r>
            <a:endParaRPr/>
          </a:p>
        </p:txBody>
      </p:sp>
      <p:pic>
        <p:nvPicPr>
          <p:cNvPr id="541" name="Google Shape;5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25" y="1150275"/>
            <a:ext cx="4691416" cy="384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425" y="2229175"/>
            <a:ext cx="3869151" cy="24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8"/>
          <p:cNvSpPr/>
          <p:nvPr/>
        </p:nvSpPr>
        <p:spPr>
          <a:xfrm>
            <a:off x="7314775" y="4207450"/>
            <a:ext cx="424500" cy="13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8"/>
          <p:cNvSpPr/>
          <p:nvPr/>
        </p:nvSpPr>
        <p:spPr>
          <a:xfrm>
            <a:off x="3435425" y="2981875"/>
            <a:ext cx="424500" cy="17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9"/>
          <p:cNvSpPr txBox="1"/>
          <p:nvPr>
            <p:ph type="title"/>
          </p:nvPr>
        </p:nvSpPr>
        <p:spPr>
          <a:xfrm>
            <a:off x="706600" y="385100"/>
            <a:ext cx="5469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Driverless</a:t>
            </a:r>
            <a:r>
              <a:rPr lang="en"/>
              <a:t> AI - Accuracy - XGB</a:t>
            </a:r>
            <a:endParaRPr/>
          </a:p>
        </p:txBody>
      </p:sp>
      <p:pic>
        <p:nvPicPr>
          <p:cNvPr id="550" name="Google Shape;550;p49"/>
          <p:cNvPicPr preferRelativeResize="0"/>
          <p:nvPr/>
        </p:nvPicPr>
        <p:blipFill rotWithShape="1">
          <a:blip r:embed="rId3">
            <a:alphaModFix/>
          </a:blip>
          <a:srcRect b="0" l="4698" r="0" t="11433"/>
          <a:stretch/>
        </p:blipFill>
        <p:spPr>
          <a:xfrm>
            <a:off x="260550" y="1088200"/>
            <a:ext cx="6822625" cy="38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9"/>
          <p:cNvPicPr preferRelativeResize="0"/>
          <p:nvPr/>
        </p:nvPicPr>
        <p:blipFill rotWithShape="1">
          <a:blip r:embed="rId4">
            <a:alphaModFix/>
          </a:blip>
          <a:srcRect b="0" l="3280" r="3531" t="0"/>
          <a:stretch/>
        </p:blipFill>
        <p:spPr>
          <a:xfrm>
            <a:off x="7150725" y="2378725"/>
            <a:ext cx="1920375" cy="24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50"/>
          <p:cNvPicPr preferRelativeResize="0"/>
          <p:nvPr/>
        </p:nvPicPr>
        <p:blipFill rotWithShape="1">
          <a:blip r:embed="rId3">
            <a:alphaModFix/>
          </a:blip>
          <a:srcRect b="0" l="4861" r="0" t="11574"/>
          <a:stretch/>
        </p:blipFill>
        <p:spPr>
          <a:xfrm>
            <a:off x="1026375" y="1177325"/>
            <a:ext cx="6394552" cy="371485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0"/>
          <p:cNvSpPr txBox="1"/>
          <p:nvPr>
            <p:ph type="title"/>
          </p:nvPr>
        </p:nvSpPr>
        <p:spPr>
          <a:xfrm>
            <a:off x="706600" y="385100"/>
            <a:ext cx="6714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Driverless AI - Log Loss - LightGBM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